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6"/>
  </p:handoutMasterIdLst>
  <p:sldIdLst>
    <p:sldId id="256" r:id="rId2"/>
    <p:sldId id="277" r:id="rId3"/>
    <p:sldId id="291" r:id="rId4"/>
    <p:sldId id="290" r:id="rId5"/>
    <p:sldId id="289" r:id="rId6"/>
    <p:sldId id="288" r:id="rId7"/>
    <p:sldId id="287" r:id="rId8"/>
    <p:sldId id="286" r:id="rId9"/>
    <p:sldId id="273" r:id="rId10"/>
    <p:sldId id="303" r:id="rId11"/>
    <p:sldId id="302" r:id="rId12"/>
    <p:sldId id="283" r:id="rId13"/>
    <p:sldId id="278" r:id="rId14"/>
    <p:sldId id="282" r:id="rId15"/>
    <p:sldId id="296" r:id="rId16"/>
    <p:sldId id="295" r:id="rId17"/>
    <p:sldId id="294" r:id="rId18"/>
    <p:sldId id="293" r:id="rId19"/>
    <p:sldId id="281" r:id="rId20"/>
    <p:sldId id="301" r:id="rId21"/>
    <p:sldId id="300" r:id="rId22"/>
    <p:sldId id="299" r:id="rId23"/>
    <p:sldId id="29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92" autoAdjust="0"/>
  </p:normalViewPr>
  <p:slideViewPr>
    <p:cSldViewPr snapToGrid="0" snapToObjects="1"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ASTRONOMY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8 </a:t>
            </a:r>
            <a:r>
              <a:rPr lang="en-US" sz="2000" b="1" dirty="0">
                <a:solidFill>
                  <a:srgbClr val="212F62"/>
                </a:solidFill>
                <a:latin typeface="+mn-lt"/>
              </a:rPr>
              <a:t>EARTH AS A </a:t>
            </a:r>
            <a:r>
              <a:rPr lang="en-US" sz="2000" b="1" dirty="0" smtClean="0">
                <a:solidFill>
                  <a:srgbClr val="212F62"/>
                </a:solidFill>
                <a:latin typeface="+mn-lt"/>
              </a:rPr>
              <a:t>PLANET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33644"/>
            <a:ext cx="1507110" cy="1024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89" y="2518312"/>
            <a:ext cx="2010420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8.9</a:t>
            </a:r>
          </a:p>
        </p:txBody>
      </p:sp>
      <p:pic>
        <p:nvPicPr>
          <p:cNvPr id="2" name="Picture Placeholder 1" descr="OSC_Astro_08_02_RiftZon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17" r="-2241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Rift Zone and </a:t>
            </a:r>
            <a:r>
              <a:rPr lang="en-US" sz="1600" b="1" dirty="0" err="1">
                <a:solidFill>
                  <a:srgbClr val="6CB255"/>
                </a:solidFill>
              </a:rPr>
              <a:t>Subduction</a:t>
            </a:r>
            <a:r>
              <a:rPr lang="en-US" sz="1600" b="1" dirty="0">
                <a:solidFill>
                  <a:srgbClr val="6CB255"/>
                </a:solidFill>
              </a:rPr>
              <a:t> Zone.</a:t>
            </a:r>
            <a:r>
              <a:rPr lang="en-US" sz="1600" b="1" dirty="0"/>
              <a:t> </a:t>
            </a:r>
            <a:r>
              <a:rPr lang="en-US" sz="1600" dirty="0"/>
              <a:t>Rift and </a:t>
            </a:r>
            <a:r>
              <a:rPr lang="en-US" sz="1600" dirty="0" err="1"/>
              <a:t>subduction</a:t>
            </a:r>
            <a:r>
              <a:rPr lang="en-US" sz="1600" dirty="0"/>
              <a:t> zones are the regions (mostly beneath the oceans) where new crust is formed and old crust is destroyed as part of the cycle of plate tectonics.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8.10</a:t>
            </a:r>
            <a:endParaRPr lang="en-US" dirty="0"/>
          </a:p>
        </p:txBody>
      </p:sp>
      <p:pic>
        <p:nvPicPr>
          <p:cNvPr id="2" name="Picture Placeholder 1" descr="OSC_Astro_08_02_Andrea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68" r="-5666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San Andreas Fault.</a:t>
            </a:r>
            <a:r>
              <a:rPr lang="en-US" sz="1600" b="1" dirty="0"/>
              <a:t> </a:t>
            </a:r>
            <a:r>
              <a:rPr lang="en-US" sz="1600" dirty="0"/>
              <a:t>We see part of a very active region in California where one crustal plate is sliding sideways with respect to </a:t>
            </a:r>
            <a:r>
              <a:rPr lang="en-US" sz="1600" dirty="0" smtClean="0"/>
              <a:t>the other</a:t>
            </a:r>
            <a:r>
              <a:rPr lang="en-US" sz="1600" dirty="0"/>
              <a:t>. The fault is marked by the valley running up the right side of the photo. Major slippages along this fault can produce </a:t>
            </a:r>
            <a:r>
              <a:rPr lang="en-US" sz="1600" dirty="0" smtClean="0"/>
              <a:t>extremely destructive </a:t>
            </a:r>
            <a:r>
              <a:rPr lang="en-US" sz="1600" dirty="0"/>
              <a:t>earthquakes. (credit: John Wiley)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8.11</a:t>
            </a:r>
            <a:endParaRPr lang="en-US" dirty="0"/>
          </a:p>
        </p:txBody>
      </p:sp>
      <p:pic>
        <p:nvPicPr>
          <p:cNvPr id="2" name="Picture Placeholder 1" descr="OSC_Astro_08_02_Mountain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54" r="-3585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Mountains on Earth.</a:t>
            </a:r>
            <a:r>
              <a:rPr lang="en-US" sz="1600" b="1" dirty="0"/>
              <a:t> </a:t>
            </a:r>
            <a:r>
              <a:rPr lang="en-US" sz="1600" dirty="0"/>
              <a:t>The Torres del Paine are a young region of Earth’s crust where sharp mountain peaks are being sculpted </a:t>
            </a:r>
            <a:r>
              <a:rPr lang="en-US" sz="1600" dirty="0" smtClean="0"/>
              <a:t>by glaciers</a:t>
            </a:r>
            <a:r>
              <a:rPr lang="en-US" sz="1600" dirty="0"/>
              <a:t>. We owe the beauty of our young, steep mountains to the erosion by ice and water. (credit: David Morrison)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8.12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Astro_08_03_TheEart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39" b="-12239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 wrap="square" lIns="108000" rIns="108000"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Structure of Earth’s Atmosphere.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Height increases up the left side of the diagram, and the names of the different </a:t>
            </a:r>
            <a:r>
              <a:rPr lang="en-US" sz="1600" dirty="0" smtClean="0">
                <a:solidFill>
                  <a:schemeClr val="tx1"/>
                </a:solidFill>
              </a:rPr>
              <a:t>atmospheric layers </a:t>
            </a:r>
            <a:r>
              <a:rPr lang="en-US" sz="1600" dirty="0">
                <a:solidFill>
                  <a:schemeClr val="tx1"/>
                </a:solidFill>
              </a:rPr>
              <a:t>are shown at the right. In the upper ionosphere, ultraviolet radiation from the Sun can strip electrons from their atoms, leaving </a:t>
            </a:r>
            <a:r>
              <a:rPr lang="en-US" sz="1600" dirty="0" smtClean="0">
                <a:solidFill>
                  <a:schemeClr val="tx1"/>
                </a:solidFill>
              </a:rPr>
              <a:t>the atmosphere </a:t>
            </a:r>
            <a:r>
              <a:rPr lang="en-US" sz="1600" dirty="0">
                <a:solidFill>
                  <a:schemeClr val="tx1"/>
                </a:solidFill>
              </a:rPr>
              <a:t>ionized. The curving red line shows the temperature (see the scale on the </a:t>
            </a:r>
            <a:r>
              <a:rPr lang="en-US" sz="1600" i="1" dirty="0">
                <a:solidFill>
                  <a:schemeClr val="tx1"/>
                </a:solidFill>
              </a:rPr>
              <a:t>x</a:t>
            </a:r>
            <a:r>
              <a:rPr lang="en-US" sz="1600" dirty="0">
                <a:solidFill>
                  <a:schemeClr val="tx1"/>
                </a:solidFill>
              </a:rPr>
              <a:t>-axis).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8.13</a:t>
            </a:r>
            <a:endParaRPr lang="en-US" dirty="0"/>
          </a:p>
        </p:txBody>
      </p:sp>
      <p:pic>
        <p:nvPicPr>
          <p:cNvPr id="2" name="Picture Placeholder 1" descr="OSC_Astro_08_03_Stor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05" r="-3130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Storm from Space.</a:t>
            </a:r>
            <a:r>
              <a:rPr lang="en-US" sz="1600" b="1" dirty="0"/>
              <a:t> </a:t>
            </a:r>
            <a:r>
              <a:rPr lang="en-US" sz="1600" dirty="0"/>
              <a:t>This satellite image shows Hurricane Irene in 2011, shortly before the storm hit land in New York City. </a:t>
            </a:r>
            <a:r>
              <a:rPr lang="en-US" sz="1600" dirty="0" smtClean="0"/>
              <a:t>The combination </a:t>
            </a:r>
            <a:r>
              <a:rPr lang="en-US" sz="1600" dirty="0"/>
              <a:t>of Earth’s tilted axis of rotation, moderately rapid rotation, and oceans of liquid water can lead to violent weather on our planet</a:t>
            </a:r>
            <a:r>
              <a:rPr lang="en-US" sz="1600" dirty="0" smtClean="0"/>
              <a:t>. (</a:t>
            </a:r>
            <a:r>
              <a:rPr lang="en-US" sz="1600" dirty="0"/>
              <a:t>credit: NASA/NOAA GOES Project)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8.14</a:t>
            </a:r>
            <a:endParaRPr lang="en-US" dirty="0"/>
          </a:p>
        </p:txBody>
      </p:sp>
      <p:pic>
        <p:nvPicPr>
          <p:cNvPr id="2" name="Picture Placeholder 1" descr="OSC_Astro_08_03_IceAg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03" r="-6250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Ice Age.</a:t>
            </a:r>
            <a:r>
              <a:rPr lang="en-US" sz="1600" b="1" dirty="0"/>
              <a:t> </a:t>
            </a:r>
            <a:r>
              <a:rPr lang="en-US" sz="1600" dirty="0"/>
              <a:t>This computer-generated image shows the frozen areas of the Northern Hemisphere during past ice ages from </a:t>
            </a:r>
            <a:r>
              <a:rPr lang="en-US" sz="1600" dirty="0" smtClean="0"/>
              <a:t>the vantage </a:t>
            </a:r>
            <a:r>
              <a:rPr lang="en-US" sz="1600" dirty="0"/>
              <a:t>point of looking down on the North Pole. The area in black indicates the most recent glaciation (coverage by glaciers), and the area </a:t>
            </a:r>
            <a:r>
              <a:rPr lang="en-US" sz="1600" dirty="0" smtClean="0"/>
              <a:t>in gray </a:t>
            </a:r>
            <a:r>
              <a:rPr lang="en-US" sz="1600" dirty="0"/>
              <a:t>shows the maximum level of glaciation ever reached. (credit: modification of work by Hannes Grobe/AWI)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8.15</a:t>
            </a:r>
            <a:endParaRPr lang="en-US" dirty="0"/>
          </a:p>
        </p:txBody>
      </p:sp>
      <p:pic>
        <p:nvPicPr>
          <p:cNvPr id="2" name="Picture Placeholder 1" descr="OSC_Astro_08_04_Fossil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73" r="-2647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Cross-Sections of Fossil Stromatolites.</a:t>
            </a:r>
            <a:r>
              <a:rPr lang="en-US" sz="1600" b="1" dirty="0"/>
              <a:t> </a:t>
            </a:r>
            <a:r>
              <a:rPr lang="en-US" sz="1600" dirty="0"/>
              <a:t>This polished cross-section of a fossilized colony of stromatolites dates to </a:t>
            </a:r>
            <a:r>
              <a:rPr lang="en-US" sz="1600" dirty="0" smtClean="0"/>
              <a:t>the Precambrian </a:t>
            </a:r>
            <a:r>
              <a:rPr lang="en-US" sz="1600" dirty="0"/>
              <a:t>Era. The layered, domelike structures are mats of sediment trapped in shallow waters by large numbers of blue-green </a:t>
            </a:r>
            <a:r>
              <a:rPr lang="en-US" sz="1600" dirty="0" smtClean="0"/>
              <a:t>bacteria that </a:t>
            </a:r>
            <a:r>
              <a:rPr lang="en-US" sz="1600" dirty="0"/>
              <a:t>can photosynthesize. Such colonies of microorganisms date back more than 3 billion years. (credit: James St. John)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8.16</a:t>
            </a:r>
            <a:endParaRPr lang="en-US" dirty="0"/>
          </a:p>
        </p:txBody>
      </p:sp>
      <p:pic>
        <p:nvPicPr>
          <p:cNvPr id="2" name="Picture Placeholder 1" descr="OSC_Astro_08_04_TreeOfLif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87" r="-3068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Tree of Life.</a:t>
            </a:r>
            <a:r>
              <a:rPr lang="en-US" sz="1600" b="1" dirty="0"/>
              <a:t> </a:t>
            </a:r>
            <a:r>
              <a:rPr lang="en-US" sz="1600" dirty="0"/>
              <a:t>This chart shows the main subdivisions of life on Earth and how they are related. Note that the animal and </a:t>
            </a:r>
            <a:r>
              <a:rPr lang="en-US" sz="1600" dirty="0" smtClean="0"/>
              <a:t>plant kingdoms </a:t>
            </a:r>
            <a:r>
              <a:rPr lang="en-US" sz="1600" dirty="0"/>
              <a:t>are just short branches on the far right, along with the fungi. The most fundamental division of Earth’s living things is onto </a:t>
            </a:r>
            <a:r>
              <a:rPr lang="en-US" sz="1600" dirty="0" smtClean="0"/>
              <a:t>three large </a:t>
            </a:r>
            <a:r>
              <a:rPr lang="en-US" sz="1600" dirty="0"/>
              <a:t>domains called bacteria, archaea, and eukarya. Most of the species listed are microscopic. (credit: modification of work by Eric Gaba)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8.17</a:t>
            </a:r>
            <a:endParaRPr lang="en-US" dirty="0"/>
          </a:p>
        </p:txBody>
      </p:sp>
      <p:pic>
        <p:nvPicPr>
          <p:cNvPr id="2" name="Picture Placeholder 1" descr="OSC_Astro_08_04_Greenhous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11" r="-3851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How the Greenhouse Effect Works.</a:t>
            </a:r>
            <a:r>
              <a:rPr lang="en-US" sz="1600" b="1" dirty="0"/>
              <a:t> </a:t>
            </a:r>
            <a:r>
              <a:rPr lang="en-US" sz="1600" dirty="0"/>
              <a:t>Sunlight that penetrates to Earth’s lower atmosphere and surface is reradiated as infrared </a:t>
            </a:r>
            <a:r>
              <a:rPr lang="en-US" sz="1600" dirty="0" smtClean="0"/>
              <a:t>or heat </a:t>
            </a:r>
            <a:r>
              <a:rPr lang="en-US" sz="1600" dirty="0"/>
              <a:t>radiation, which is trapped by greenhouse gases such as water vapor, methane, and CO</a:t>
            </a:r>
            <a:r>
              <a:rPr lang="en-US" sz="1600" baseline="-25000" dirty="0"/>
              <a:t>2</a:t>
            </a:r>
            <a:r>
              <a:rPr lang="en-US" sz="1600" dirty="0"/>
              <a:t> in the atmosphere. The result is a higher </a:t>
            </a:r>
            <a:r>
              <a:rPr lang="en-US" sz="1600" dirty="0" smtClean="0"/>
              <a:t>surface temperature </a:t>
            </a:r>
            <a:r>
              <a:rPr lang="en-US" sz="1600" dirty="0"/>
              <a:t>for our planet.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8.18</a:t>
            </a:r>
            <a:endParaRPr lang="en-US" dirty="0"/>
          </a:p>
        </p:txBody>
      </p:sp>
      <p:pic>
        <p:nvPicPr>
          <p:cNvPr id="2" name="Picture Placeholder 1" descr="OSC_Astro_08_04_Carb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90" r="-3379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Increase of Atmospheric Carbon Dioxide over Time.</a:t>
            </a:r>
            <a:r>
              <a:rPr lang="en-US" sz="1600" b="1" dirty="0"/>
              <a:t> </a:t>
            </a:r>
            <a:r>
              <a:rPr lang="en-US" sz="1600" dirty="0"/>
              <a:t>Scientists expect that the amount of CO</a:t>
            </a:r>
            <a:r>
              <a:rPr lang="en-US" sz="1600" baseline="-25000" dirty="0"/>
              <a:t>2</a:t>
            </a:r>
            <a:r>
              <a:rPr lang="en-US" sz="1600" dirty="0"/>
              <a:t> will double its preindustrial </a:t>
            </a:r>
            <a:r>
              <a:rPr lang="en-US" sz="1600" dirty="0" smtClean="0"/>
              <a:t>level before </a:t>
            </a:r>
            <a:r>
              <a:rPr lang="en-US" sz="1600" dirty="0"/>
              <a:t>the end of the twenty-first century. Measurements of the isotopic signatures of this added CO</a:t>
            </a:r>
            <a:r>
              <a:rPr lang="en-US" sz="1600" baseline="-25000" dirty="0"/>
              <a:t>2</a:t>
            </a:r>
            <a:r>
              <a:rPr lang="en-US" sz="1600" dirty="0"/>
              <a:t> demonstrate that it is mostly </a:t>
            </a:r>
            <a:r>
              <a:rPr lang="en-US" sz="1600" dirty="0" smtClean="0"/>
              <a:t>coming from </a:t>
            </a:r>
            <a:r>
              <a:rPr lang="en-US" sz="1600" dirty="0"/>
              <a:t>burning fossil fuels. (credit: modification of work by NOAA)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1173187"/>
            <a:ext cx="8062913" cy="339846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Active Geology. </a:t>
            </a:r>
            <a:r>
              <a:rPr lang="en-US" sz="1600" dirty="0"/>
              <a:t>This image, taken from the International Space Station in 2006, shows a plume of ash coming from the </a:t>
            </a:r>
            <a:r>
              <a:rPr lang="en-US" sz="1600" dirty="0" smtClean="0"/>
              <a:t>Cleveland Volcano </a:t>
            </a:r>
            <a:r>
              <a:rPr lang="en-US" sz="1600" dirty="0"/>
              <a:t>in the Aleutian Islands. Although the plume was only visible for around two hours, such events are a testament to the dynamic </a:t>
            </a:r>
            <a:r>
              <a:rPr lang="en-US" sz="1600" dirty="0" smtClean="0"/>
              <a:t>nature of </a:t>
            </a:r>
            <a:r>
              <a:rPr lang="en-US" sz="1600" dirty="0"/>
              <a:t>Earth’s crust. (credit: modification of work by NASA)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8.19</a:t>
            </a:r>
            <a:endParaRPr lang="en-US" dirty="0"/>
          </a:p>
        </p:txBody>
      </p:sp>
      <p:pic>
        <p:nvPicPr>
          <p:cNvPr id="2" name="Picture Placeholder 1" descr="OSC_Astro_08_05_Crat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36" r="-2673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Ouarkziz Impact Crater.</a:t>
            </a:r>
            <a:r>
              <a:rPr lang="en-US" sz="1600" b="1" dirty="0"/>
              <a:t> </a:t>
            </a:r>
            <a:r>
              <a:rPr lang="en-US" sz="1600" dirty="0"/>
              <a:t>Located in Algeria, this crater (the round feature in the center) is the result of a meteor impact </a:t>
            </a:r>
            <a:r>
              <a:rPr lang="en-US" sz="1600" dirty="0" smtClean="0"/>
              <a:t>during the </a:t>
            </a:r>
            <a:r>
              <a:rPr lang="en-US" sz="1600" dirty="0"/>
              <a:t>Cretaceous period. Although the crater has experienced heavy erosion, this image from the International Space Station shows the </a:t>
            </a:r>
            <a:r>
              <a:rPr lang="en-US" sz="1600" dirty="0" smtClean="0"/>
              <a:t>circular pattern </a:t>
            </a:r>
            <a:r>
              <a:rPr lang="en-US" sz="1600" dirty="0"/>
              <a:t>resulting from impact. (credit: modification of work by NASA)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8.20</a:t>
            </a:r>
            <a:endParaRPr lang="en-US" dirty="0"/>
          </a:p>
        </p:txBody>
      </p:sp>
      <p:pic>
        <p:nvPicPr>
          <p:cNvPr id="2" name="Picture Placeholder 1" descr="OSC_Astro_08_05_Tungusk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36" r="-6423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Aftermath of the Tunguska Explosion.</a:t>
            </a:r>
            <a:r>
              <a:rPr lang="en-US" sz="1600" b="1" dirty="0"/>
              <a:t> </a:t>
            </a:r>
            <a:r>
              <a:rPr lang="en-US" sz="1600" dirty="0"/>
              <a:t>This photograph, taken 21 years after the blast, shows a part of the forest that </a:t>
            </a:r>
            <a:r>
              <a:rPr lang="en-US" sz="1600" dirty="0" smtClean="0"/>
              <a:t>was destroyed </a:t>
            </a:r>
            <a:r>
              <a:rPr lang="en-US" sz="1600" dirty="0"/>
              <a:t>by the 5-megaton explosion, resulting when a stony projectile about the size of a small office building (40 meters in diameter</a:t>
            </a:r>
            <a:r>
              <a:rPr lang="en-US" sz="1600" dirty="0" smtClean="0"/>
              <a:t>) collided </a:t>
            </a:r>
            <a:r>
              <a:rPr lang="en-US" sz="1600" dirty="0"/>
              <a:t>with our planet. (credit: modification of work by Leonid Kulik)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8.21</a:t>
            </a:r>
            <a:endParaRPr lang="en-US" dirty="0"/>
          </a:p>
        </p:txBody>
      </p:sp>
      <p:pic>
        <p:nvPicPr>
          <p:cNvPr id="2" name="Picture Placeholder 1" descr="OSC_Astro_08_05_Meteo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82" r="-651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Meteor Crater in Arizona.</a:t>
            </a:r>
            <a:r>
              <a:rPr lang="en-US" sz="1600" b="1" dirty="0"/>
              <a:t> </a:t>
            </a:r>
            <a:r>
              <a:rPr lang="en-US" sz="1600" dirty="0"/>
              <a:t>Here we see a 50,000-year-old impact crater made by the collision of a 40-meter lump of iron with </a:t>
            </a:r>
            <a:r>
              <a:rPr lang="en-US" sz="1600" dirty="0" smtClean="0"/>
              <a:t>our planet</a:t>
            </a:r>
            <a:r>
              <a:rPr lang="en-US" sz="1600" dirty="0"/>
              <a:t>. Although impact craters are common on less active bodies such as the Moon, this is one of the very few well-preserved craters on Earth</a:t>
            </a:r>
            <a:r>
              <a:rPr lang="en-US" sz="1600" dirty="0" smtClean="0"/>
              <a:t>. (</a:t>
            </a:r>
            <a:r>
              <a:rPr lang="en-US" sz="1600" dirty="0"/>
              <a:t>modification of work by D. Roddy/USGS)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8.22</a:t>
            </a:r>
            <a:endParaRPr lang="en-US" dirty="0"/>
          </a:p>
        </p:txBody>
      </p:sp>
      <p:pic>
        <p:nvPicPr>
          <p:cNvPr id="2" name="Picture Placeholder 1" descr="OSC_Astro_08_05_Chicxulu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62" r="-3666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Site of the Chicxulub Crater.</a:t>
            </a:r>
            <a:r>
              <a:rPr lang="en-US" sz="1600" b="1" dirty="0"/>
              <a:t> </a:t>
            </a:r>
            <a:r>
              <a:rPr lang="en-US" sz="1600" dirty="0"/>
              <a:t>This map shows the location of the impact crater created 65 million years ago on Mexico’s </a:t>
            </a:r>
            <a:r>
              <a:rPr lang="en-US" sz="1600" dirty="0" smtClean="0"/>
              <a:t>Yucatán peninsula</a:t>
            </a:r>
            <a:r>
              <a:rPr lang="en-US" sz="1600" dirty="0"/>
              <a:t>. The crater is now buried under more than 500 meters of sediment. (credit: modification of work by “Carport”/Wikimedia)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>
              <a:solidFill>
                <a:srgbClr val="6CB255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/>
              <a:t>This </a:t>
            </a:r>
            <a:r>
              <a:rPr lang="en-US" sz="1600" dirty="0" err="1"/>
              <a:t>OpenStax</a:t>
            </a:r>
            <a:r>
              <a:rPr lang="en-US" sz="1600" dirty="0"/>
              <a:t> ancillary resource is © Rice University under a CC-BY 4.0 International license; it may be reproduced or modified but must be attributed to </a:t>
            </a:r>
            <a:r>
              <a:rPr lang="en-US" sz="1600" dirty="0" err="1"/>
              <a:t>OpenStax</a:t>
            </a:r>
            <a:r>
              <a:rPr lang="en-US" sz="1600" dirty="0"/>
              <a:t>, Rice University and any changes must be noted.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3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8.2</a:t>
            </a:r>
            <a:endParaRPr lang="en-US" dirty="0"/>
          </a:p>
        </p:txBody>
      </p:sp>
      <p:pic>
        <p:nvPicPr>
          <p:cNvPr id="2" name="Picture Placeholder 1" descr="OSC_Astro_08_01_PlanetEa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" b="-74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Blue Marble.</a:t>
            </a:r>
            <a:r>
              <a:rPr lang="en-US" sz="1600" b="1" dirty="0"/>
              <a:t> </a:t>
            </a:r>
            <a:r>
              <a:rPr lang="en-US" sz="1600" dirty="0"/>
              <a:t>This image of Earth from space, taken by the Apollo 17 astronauts, is known as the “Blue Marble.” This is one of </a:t>
            </a:r>
            <a:r>
              <a:rPr lang="en-US" sz="1600" dirty="0" smtClean="0"/>
              <a:t>the rare </a:t>
            </a:r>
            <a:r>
              <a:rPr lang="en-US" sz="1600" dirty="0"/>
              <a:t>images of a full Earth taken during the Apollo program; most images show only part of Earth’s disk in sunlight. (credit: modification </a:t>
            </a:r>
            <a:r>
              <a:rPr lang="en-US" sz="1600" dirty="0" smtClean="0"/>
              <a:t>of work </a:t>
            </a:r>
            <a:r>
              <a:rPr lang="en-US" sz="1600" dirty="0"/>
              <a:t>by NASA)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8.3</a:t>
            </a:r>
            <a:endParaRPr lang="en-US" dirty="0"/>
          </a:p>
        </p:txBody>
      </p:sp>
      <p:pic>
        <p:nvPicPr>
          <p:cNvPr id="2" name="Picture Placeholder 1" descr="OSC_Astro_08_01_Interio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20" r="-5102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Interior Structure of Earth. </a:t>
            </a:r>
            <a:r>
              <a:rPr lang="en-US" sz="1600" dirty="0"/>
              <a:t>The crust, mantle, and inner and outer cores (liquid and solid, respectively) as shown as revealed </a:t>
            </a:r>
            <a:r>
              <a:rPr lang="en-US" sz="1600" dirty="0" smtClean="0"/>
              <a:t>by seismic </a:t>
            </a:r>
            <a:r>
              <a:rPr lang="en-US" sz="1600" dirty="0"/>
              <a:t>studies.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8.4</a:t>
            </a:r>
            <a:endParaRPr lang="en-US" dirty="0"/>
          </a:p>
        </p:txBody>
      </p:sp>
      <p:pic>
        <p:nvPicPr>
          <p:cNvPr id="2" name="Picture Placeholder 1" descr="OSC_Astro_08_01_Generat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0" r="-765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480" b="1" dirty="0">
                <a:solidFill>
                  <a:srgbClr val="6CB255"/>
                </a:solidFill>
              </a:rPr>
              <a:t>Earth’s Crust. </a:t>
            </a:r>
            <a:r>
              <a:rPr lang="en-US" sz="1480" dirty="0"/>
              <a:t>This computer-generated image shows the surface of Earth’s crust as determined from satellite images and </a:t>
            </a:r>
            <a:r>
              <a:rPr lang="en-US" sz="1480" dirty="0" smtClean="0"/>
              <a:t>ocean floor </a:t>
            </a:r>
            <a:r>
              <a:rPr lang="en-US" sz="1480" dirty="0"/>
              <a:t>radar mapping. Oceans and lakes are shown in blue, with darker areas representing depth. Dry land is shown in shades of green </a:t>
            </a:r>
            <a:r>
              <a:rPr lang="en-US" sz="1480" dirty="0" smtClean="0"/>
              <a:t>and brown</a:t>
            </a:r>
            <a:r>
              <a:rPr lang="en-US" sz="1480" dirty="0"/>
              <a:t>, and the Greenland and Antarctic ice sheets are depicted in shades of white. (credit: modification of work by C. Amante, B. W. Eakins</a:t>
            </a:r>
            <a:r>
              <a:rPr lang="en-US" sz="1480" dirty="0" smtClean="0"/>
              <a:t>, National </a:t>
            </a:r>
            <a:r>
              <a:rPr lang="en-US" sz="1480" dirty="0"/>
              <a:t>Geophysical Data Center, NOAA)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8.5</a:t>
            </a:r>
            <a:endParaRPr lang="en-US" dirty="0"/>
          </a:p>
        </p:txBody>
      </p:sp>
      <p:pic>
        <p:nvPicPr>
          <p:cNvPr id="2" name="Picture Placeholder 1" descr="OSC_Astro_08_01_Magnetosp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4" r="-36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Earth’s Magnetosphere.</a:t>
            </a:r>
            <a:r>
              <a:rPr lang="en-US" sz="1600" b="1" dirty="0"/>
              <a:t> </a:t>
            </a:r>
            <a:r>
              <a:rPr lang="en-US" sz="1600" dirty="0"/>
              <a:t>A cross-sectional view of our magnetosphere (or zone of magnetic influence), as revealed by </a:t>
            </a:r>
            <a:r>
              <a:rPr lang="en-US" sz="1600" dirty="0" smtClean="0"/>
              <a:t>numerous spacecraft </a:t>
            </a:r>
            <a:r>
              <a:rPr lang="en-US" sz="1600" dirty="0"/>
              <a:t>missions. Note how the wind of charged particles from the Sun “blows” the magnetic field outward like a wind sock.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8.6</a:t>
            </a:r>
            <a:endParaRPr lang="en-US" dirty="0"/>
          </a:p>
        </p:txBody>
      </p:sp>
      <p:pic>
        <p:nvPicPr>
          <p:cNvPr id="2" name="Picture Placeholder 1" descr="OSC_Astro_08_02_Igneou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0" r="-2190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Formation of Igneous Rock as Liquid Lava Cools and Freezes.</a:t>
            </a:r>
            <a:r>
              <a:rPr lang="en-US" sz="1600" b="1" dirty="0"/>
              <a:t> </a:t>
            </a:r>
            <a:r>
              <a:rPr lang="en-US" sz="1600" dirty="0"/>
              <a:t>This is a lava flow from a basaltic eruption. Basaltic lava </a:t>
            </a:r>
            <a:r>
              <a:rPr lang="en-US" sz="1600" dirty="0" smtClean="0"/>
              <a:t>flows quickly </a:t>
            </a:r>
            <a:r>
              <a:rPr lang="en-US" sz="1600" dirty="0"/>
              <a:t>and can move easily over distances of more than 20 kilometers. (credit: USGS)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8.7</a:t>
            </a:r>
            <a:endParaRPr lang="en-US" dirty="0"/>
          </a:p>
        </p:txBody>
      </p:sp>
      <p:pic>
        <p:nvPicPr>
          <p:cNvPr id="2" name="Picture Placeholder 1" descr="OSC_Astro_08_02_Plat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1" r="-759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Earth’s Continental Plates.</a:t>
            </a:r>
            <a:r>
              <a:rPr lang="en-US" sz="1600" b="1" dirty="0"/>
              <a:t> </a:t>
            </a:r>
            <a:r>
              <a:rPr lang="en-US" sz="1600" dirty="0"/>
              <a:t>This map shows the major plates into which the crust of Earth is divided. Arrows indicate the motion </a:t>
            </a:r>
            <a:r>
              <a:rPr lang="en-US" sz="1600" dirty="0" smtClean="0"/>
              <a:t>of the </a:t>
            </a:r>
            <a:r>
              <a:rPr lang="en-US" sz="1600" dirty="0"/>
              <a:t>plates at average speeds of 4 to 5 centimeters per year, similar to the rate at which your hair grows.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8.8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Astro_08_02_Wegn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9" r="-9129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Alfred Wegener (1880–1930).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Wegener proposed a scientific theory for the slow shifting of the continents.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59755"/>
            <a:ext cx="1051734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1313</Words>
  <Application>Microsoft Macintosh PowerPoint</Application>
  <PresentationFormat>On-screen Show (4:3)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 Black</vt:lpstr>
      <vt:lpstr>Calibri</vt:lpstr>
      <vt:lpstr>Arial</vt:lpstr>
      <vt:lpstr>Essential</vt:lpstr>
      <vt:lpstr>PowerPoint Presentation</vt:lpstr>
      <vt:lpstr>Figure 8.1</vt:lpstr>
      <vt:lpstr>Figure 8.2</vt:lpstr>
      <vt:lpstr>Figure 8.3</vt:lpstr>
      <vt:lpstr>Figure 8.4</vt:lpstr>
      <vt:lpstr>Figure 8.5</vt:lpstr>
      <vt:lpstr>Figure 8.6</vt:lpstr>
      <vt:lpstr>Figure 8.7</vt:lpstr>
      <vt:lpstr>Figure 8.8</vt:lpstr>
      <vt:lpstr>Figure 8.9</vt:lpstr>
      <vt:lpstr>Figure 8.10</vt:lpstr>
      <vt:lpstr>Figure 8.11</vt:lpstr>
      <vt:lpstr>Figure 8.12</vt:lpstr>
      <vt:lpstr>Figure 8.13</vt:lpstr>
      <vt:lpstr>Figure 8.14</vt:lpstr>
      <vt:lpstr>Figure 8.15</vt:lpstr>
      <vt:lpstr>Figure 8.16</vt:lpstr>
      <vt:lpstr>Figure 8.17</vt:lpstr>
      <vt:lpstr>Figure 8.18</vt:lpstr>
      <vt:lpstr>Figure 8.19</vt:lpstr>
      <vt:lpstr>Figure 8.20</vt:lpstr>
      <vt:lpstr>Figure 8.21</vt:lpstr>
      <vt:lpstr>Figure 8.22</vt:lpstr>
      <vt:lpstr>PowerPoint Presentation</vt:lpstr>
    </vt:vector>
  </TitlesOfParts>
  <Company>WNI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Microsoft Office User</cp:lastModifiedBy>
  <cp:revision>47</cp:revision>
  <dcterms:created xsi:type="dcterms:W3CDTF">2012-06-04T02:13:36Z</dcterms:created>
  <dcterms:modified xsi:type="dcterms:W3CDTF">2017-06-22T20:45:34Z</dcterms:modified>
</cp:coreProperties>
</file>